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Lst>
  <p:sldSz cy="10692000" cx="7560000"/>
  <p:notesSz cx="6858000" cy="9144000"/>
  <p:embeddedFontLst>
    <p:embeddedFont>
      <p:font typeface="Bree Serif"/>
      <p:regular r:id="rId7"/>
    </p:embeddedFont>
    <p:embeddedFont>
      <p:font typeface="Merriweather"/>
      <p:regular r:id="rId8"/>
      <p:bold r:id="rId9"/>
      <p:italic r:id="rId10"/>
      <p:boldItalic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368">
          <p15:clr>
            <a:srgbClr val="A4A3A4"/>
          </p15:clr>
        </p15:guide>
        <p15:guide id="2" pos="238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368" orient="horz"/>
        <p:guide pos="2381"/>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erriweather-boldItalic.fntdata"/><Relationship Id="rId10" Type="http://schemas.openxmlformats.org/officeDocument/2006/relationships/font" Target="fonts/Merriweather-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Merriweather-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BreeSerif-regular.fntdata"/><Relationship Id="rId8" Type="http://schemas.openxmlformats.org/officeDocument/2006/relationships/font" Target="fonts/Merriweather-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257712" y="1547778"/>
            <a:ext cx="7044600" cy="426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257705" y="5891409"/>
            <a:ext cx="7044600" cy="1647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257705" y="2299346"/>
            <a:ext cx="7044600" cy="4081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257705" y="6552657"/>
            <a:ext cx="7044600" cy="2703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57705" y="4471058"/>
            <a:ext cx="7044600" cy="17499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257705" y="925091"/>
            <a:ext cx="7044600" cy="11904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257705" y="2395696"/>
            <a:ext cx="7044600" cy="7101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257705" y="925091"/>
            <a:ext cx="7044600" cy="11904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257705" y="2395696"/>
            <a:ext cx="3306900" cy="7101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3995291" y="2395696"/>
            <a:ext cx="3306900" cy="7101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257705" y="925091"/>
            <a:ext cx="7044600" cy="11904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257705" y="1154948"/>
            <a:ext cx="2321700" cy="15708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257705" y="2888617"/>
            <a:ext cx="2321700" cy="6609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05325" y="935745"/>
            <a:ext cx="5264700" cy="8503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3780000" y="-260"/>
            <a:ext cx="3780000" cy="10692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19508" y="2563450"/>
            <a:ext cx="3344400" cy="3081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19508" y="5826865"/>
            <a:ext cx="3344400" cy="2567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083839" y="1505164"/>
            <a:ext cx="3172200" cy="76812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257705" y="8794266"/>
            <a:ext cx="4959600" cy="12579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7004788" y="9693616"/>
            <a:ext cx="453600" cy="818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57705" y="925091"/>
            <a:ext cx="7044600" cy="1190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57705" y="2395696"/>
            <a:ext cx="7044600" cy="7101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7004788" y="9693616"/>
            <a:ext cx="453600" cy="8181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0" Type="http://schemas.openxmlformats.org/officeDocument/2006/relationships/image" Target="../media/image9.png"/><Relationship Id="rId11" Type="http://schemas.openxmlformats.org/officeDocument/2006/relationships/image" Target="../media/image14.png"/><Relationship Id="rId10" Type="http://schemas.openxmlformats.org/officeDocument/2006/relationships/image" Target="../media/image5.png"/><Relationship Id="rId13" Type="http://schemas.openxmlformats.org/officeDocument/2006/relationships/image" Target="../media/image7.png"/><Relationship Id="rId12"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png"/><Relationship Id="rId9" Type="http://schemas.openxmlformats.org/officeDocument/2006/relationships/image" Target="../media/image15.png"/><Relationship Id="rId15" Type="http://schemas.openxmlformats.org/officeDocument/2006/relationships/image" Target="../media/image11.png"/><Relationship Id="rId14" Type="http://schemas.openxmlformats.org/officeDocument/2006/relationships/image" Target="../media/image17.png"/><Relationship Id="rId17" Type="http://schemas.openxmlformats.org/officeDocument/2006/relationships/image" Target="../media/image18.png"/><Relationship Id="rId16" Type="http://schemas.openxmlformats.org/officeDocument/2006/relationships/image" Target="../media/image16.png"/><Relationship Id="rId5" Type="http://schemas.openxmlformats.org/officeDocument/2006/relationships/image" Target="../media/image10.png"/><Relationship Id="rId19" Type="http://schemas.openxmlformats.org/officeDocument/2006/relationships/image" Target="../media/image8.png"/><Relationship Id="rId6" Type="http://schemas.openxmlformats.org/officeDocument/2006/relationships/image" Target="../media/image12.png"/><Relationship Id="rId18" Type="http://schemas.openxmlformats.org/officeDocument/2006/relationships/image" Target="../media/image13.png"/><Relationship Id="rId7" Type="http://schemas.openxmlformats.org/officeDocument/2006/relationships/image" Target="../media/image4.png"/><Relationship Id="rId8"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257700" y="1043575"/>
            <a:ext cx="7044600" cy="9379800"/>
          </a:xfrm>
          <a:prstGeom prst="round2DiagRect">
            <a:avLst>
              <a:gd fmla="val 7083" name="adj1"/>
              <a:gd fmla="val 0" name="adj2"/>
            </a:avLst>
          </a:prstGeom>
          <a:solidFill>
            <a:srgbClr val="D0E0E3"/>
          </a:solidFill>
          <a:ln cap="flat" cmpd="sng" w="76200">
            <a:solidFill>
              <a:srgbClr val="45818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latin typeface="Bree Serif"/>
              <a:ea typeface="Bree Serif"/>
              <a:cs typeface="Bree Serif"/>
              <a:sym typeface="Bree Serif"/>
            </a:endParaRPr>
          </a:p>
        </p:txBody>
      </p:sp>
      <p:sp>
        <p:nvSpPr>
          <p:cNvPr id="55" name="Google Shape;55;p13"/>
          <p:cNvSpPr/>
          <p:nvPr/>
        </p:nvSpPr>
        <p:spPr>
          <a:xfrm>
            <a:off x="406925" y="5987825"/>
            <a:ext cx="2090700" cy="3260100"/>
          </a:xfrm>
          <a:prstGeom prst="round2DiagRect">
            <a:avLst>
              <a:gd fmla="val 7255" name="adj1"/>
              <a:gd fmla="val 0" name="adj2"/>
            </a:avLst>
          </a:prstGeom>
          <a:solidFill>
            <a:srgbClr val="EFEFEF"/>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2681725" y="4399200"/>
            <a:ext cx="2090700" cy="4848600"/>
          </a:xfrm>
          <a:prstGeom prst="round2DiagRect">
            <a:avLst>
              <a:gd fmla="val 7255" name="adj1"/>
              <a:gd fmla="val 0" name="adj2"/>
            </a:avLst>
          </a:prstGeom>
          <a:solidFill>
            <a:srgbClr val="EFEFEF"/>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ph type="ctrTitle"/>
          </p:nvPr>
        </p:nvSpPr>
        <p:spPr>
          <a:xfrm>
            <a:off x="257700" y="1173750"/>
            <a:ext cx="7044600" cy="79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sz="2400">
                <a:solidFill>
                  <a:srgbClr val="002F4A"/>
                </a:solidFill>
                <a:latin typeface="Merriweather"/>
                <a:ea typeface="Merriweather"/>
                <a:cs typeface="Merriweather"/>
                <a:sym typeface="Merriweather"/>
              </a:rPr>
              <a:t>Controlling A Gimbal to Follow A Drone, Handling Input Delay with Prediction</a:t>
            </a:r>
            <a:endParaRPr sz="2400">
              <a:latin typeface="Bree Serif"/>
              <a:ea typeface="Bree Serif"/>
              <a:cs typeface="Bree Serif"/>
              <a:sym typeface="Bree Serif"/>
            </a:endParaRPr>
          </a:p>
        </p:txBody>
      </p:sp>
      <p:sp>
        <p:nvSpPr>
          <p:cNvPr id="58" name="Google Shape;58;p13"/>
          <p:cNvSpPr txBox="1"/>
          <p:nvPr>
            <p:ph idx="1" type="subTitle"/>
          </p:nvPr>
        </p:nvSpPr>
        <p:spPr>
          <a:xfrm>
            <a:off x="204775" y="1913675"/>
            <a:ext cx="7044600" cy="56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GB" sz="1200">
                <a:latin typeface="Bree Serif"/>
                <a:ea typeface="Bree Serif"/>
                <a:cs typeface="Bree Serif"/>
                <a:sym typeface="Bree Serif"/>
              </a:rPr>
              <a:t>A work by Amir Sarig, Idan Anner, supervised by Ilan Rusnak at CRML Laboratory, </a:t>
            </a:r>
            <a:br>
              <a:rPr i="1" lang="en-GB" sz="1200">
                <a:latin typeface="Bree Serif"/>
                <a:ea typeface="Bree Serif"/>
                <a:cs typeface="Bree Serif"/>
                <a:sym typeface="Bree Serif"/>
              </a:rPr>
            </a:br>
            <a:r>
              <a:rPr i="1" lang="en-GB" sz="1200">
                <a:latin typeface="Bree Serif"/>
                <a:ea typeface="Bree Serif"/>
                <a:cs typeface="Bree Serif"/>
                <a:sym typeface="Bree Serif"/>
              </a:rPr>
              <a:t>Technion </a:t>
            </a:r>
            <a:r>
              <a:rPr i="1" lang="en-GB" sz="1200">
                <a:latin typeface="Bree Serif"/>
                <a:ea typeface="Bree Serif"/>
                <a:cs typeface="Bree Serif"/>
                <a:sym typeface="Bree Serif"/>
              </a:rPr>
              <a:t>Institute</a:t>
            </a:r>
            <a:r>
              <a:rPr i="1" lang="en-GB" sz="1200">
                <a:latin typeface="Bree Serif"/>
                <a:ea typeface="Bree Serif"/>
                <a:cs typeface="Bree Serif"/>
                <a:sym typeface="Bree Serif"/>
              </a:rPr>
              <a:t> of Technology, October 2020</a:t>
            </a:r>
            <a:endParaRPr i="1" sz="1200">
              <a:latin typeface="Bree Serif"/>
              <a:ea typeface="Bree Serif"/>
              <a:cs typeface="Bree Serif"/>
              <a:sym typeface="Bree Serif"/>
            </a:endParaRPr>
          </a:p>
        </p:txBody>
      </p:sp>
      <p:sp>
        <p:nvSpPr>
          <p:cNvPr id="59" name="Google Shape;59;p13"/>
          <p:cNvSpPr/>
          <p:nvPr/>
        </p:nvSpPr>
        <p:spPr>
          <a:xfrm>
            <a:off x="406925" y="2562225"/>
            <a:ext cx="2090700" cy="3223200"/>
          </a:xfrm>
          <a:prstGeom prst="round2DiagRect">
            <a:avLst>
              <a:gd fmla="val 7255" name="adj1"/>
              <a:gd fmla="val 0" name="adj2"/>
            </a:avLst>
          </a:prstGeom>
          <a:solidFill>
            <a:srgbClr val="EFEFEF"/>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4956525" y="2562225"/>
            <a:ext cx="2090700" cy="3171600"/>
          </a:xfrm>
          <a:prstGeom prst="round2DiagRect">
            <a:avLst>
              <a:gd fmla="val 7109" name="adj1"/>
              <a:gd fmla="val 0" name="adj2"/>
            </a:avLst>
          </a:prstGeom>
          <a:solidFill>
            <a:srgbClr val="EFEFEF"/>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 name="Google Shape;61;p13"/>
          <p:cNvPicPr preferRelativeResize="0"/>
          <p:nvPr/>
        </p:nvPicPr>
        <p:blipFill rotWithShape="1">
          <a:blip r:embed="rId3">
            <a:alphaModFix/>
          </a:blip>
          <a:srcRect b="0" l="16936" r="0" t="0"/>
          <a:stretch/>
        </p:blipFill>
        <p:spPr>
          <a:xfrm>
            <a:off x="2632775" y="2491313"/>
            <a:ext cx="2188698" cy="1698801"/>
          </a:xfrm>
          <a:prstGeom prst="rect">
            <a:avLst/>
          </a:prstGeom>
          <a:noFill/>
          <a:ln>
            <a:noFill/>
          </a:ln>
          <a:effectLst>
            <a:outerShdw blurRad="57150" rotWithShape="0" algn="bl" dir="5400000" dist="19050">
              <a:srgbClr val="000000">
                <a:alpha val="50000"/>
              </a:srgbClr>
            </a:outerShdw>
          </a:effectLst>
        </p:spPr>
      </p:pic>
      <p:sp>
        <p:nvSpPr>
          <p:cNvPr id="62" name="Google Shape;62;p13"/>
          <p:cNvSpPr/>
          <p:nvPr/>
        </p:nvSpPr>
        <p:spPr>
          <a:xfrm>
            <a:off x="512650" y="9491825"/>
            <a:ext cx="6534600" cy="638700"/>
          </a:xfrm>
          <a:prstGeom prst="round2DiagRect">
            <a:avLst>
              <a:gd fmla="val 25066" name="adj1"/>
              <a:gd fmla="val 0" name="adj2"/>
            </a:avLst>
          </a:prstGeom>
          <a:solidFill>
            <a:srgbClr val="EFEFEF"/>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txBox="1"/>
          <p:nvPr/>
        </p:nvSpPr>
        <p:spPr>
          <a:xfrm>
            <a:off x="407025" y="2562225"/>
            <a:ext cx="2090700" cy="1131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900">
                <a:latin typeface="Bree Serif"/>
                <a:ea typeface="Bree Serif"/>
                <a:cs typeface="Bree Serif"/>
                <a:sym typeface="Bree Serif"/>
              </a:rPr>
              <a:t>Introduction</a:t>
            </a:r>
            <a:endParaRPr b="1" sz="900">
              <a:latin typeface="Bree Serif"/>
              <a:ea typeface="Bree Serif"/>
              <a:cs typeface="Bree Serif"/>
              <a:sym typeface="Bree Serif"/>
            </a:endParaRPr>
          </a:p>
          <a:p>
            <a:pPr indent="0" lvl="0" marL="0" rtl="0" algn="just">
              <a:lnSpc>
                <a:spcPct val="150000"/>
              </a:lnSpc>
              <a:spcBef>
                <a:spcPts val="0"/>
              </a:spcBef>
              <a:spcAft>
                <a:spcPts val="0"/>
              </a:spcAft>
              <a:buNone/>
            </a:pPr>
            <a:r>
              <a:rPr lang="en-GB" sz="600">
                <a:latin typeface="Bree Serif"/>
                <a:ea typeface="Bree Serif"/>
                <a:cs typeface="Bree Serif"/>
                <a:sym typeface="Bree Serif"/>
              </a:rPr>
              <a:t>Our system consists of a camera mounted on an open-loop stepper  pan &amp; tilt unit. The camera captures a frame and feeds it to a DNN, which gives us the pixel coordinates of a drone within it. These coordinates are the </a:t>
            </a:r>
            <a:r>
              <a:rPr b="1" lang="en-GB" sz="600">
                <a:latin typeface="Bree Serif"/>
                <a:ea typeface="Bree Serif"/>
                <a:cs typeface="Bree Serif"/>
                <a:sym typeface="Bree Serif"/>
              </a:rPr>
              <a:t>input</a:t>
            </a:r>
            <a:r>
              <a:rPr lang="en-GB" sz="600">
                <a:latin typeface="Bree Serif"/>
                <a:ea typeface="Bree Serif"/>
                <a:cs typeface="Bree Serif"/>
                <a:sym typeface="Bree Serif"/>
              </a:rPr>
              <a:t> to our system, and our </a:t>
            </a:r>
            <a:r>
              <a:rPr lang="en-GB" sz="600">
                <a:latin typeface="Bree Serif"/>
                <a:ea typeface="Bree Serif"/>
                <a:cs typeface="Bree Serif"/>
                <a:sym typeface="Bree Serif"/>
              </a:rPr>
              <a:t>goal is</a:t>
            </a:r>
            <a:r>
              <a:rPr lang="en-GB" sz="600">
                <a:latin typeface="Bree Serif"/>
                <a:ea typeface="Bree Serif"/>
                <a:cs typeface="Bree Serif"/>
                <a:sym typeface="Bree Serif"/>
              </a:rPr>
              <a:t> to control the motors so that the target is centered in the camera.</a:t>
            </a:r>
            <a:endParaRPr sz="600">
              <a:latin typeface="Bree Serif"/>
              <a:ea typeface="Bree Serif"/>
              <a:cs typeface="Bree Serif"/>
              <a:sym typeface="Bree Serif"/>
            </a:endParaRPr>
          </a:p>
          <a:p>
            <a:pPr indent="0" lvl="0" marL="0" rtl="0" algn="just">
              <a:lnSpc>
                <a:spcPct val="150000"/>
              </a:lnSpc>
              <a:spcBef>
                <a:spcPts val="0"/>
              </a:spcBef>
              <a:spcAft>
                <a:spcPts val="0"/>
              </a:spcAft>
              <a:buNone/>
            </a:pPr>
            <a:r>
              <a:t/>
            </a:r>
            <a:endParaRPr sz="600">
              <a:latin typeface="Bree Serif"/>
              <a:ea typeface="Bree Serif"/>
              <a:cs typeface="Bree Serif"/>
              <a:sym typeface="Bree Serif"/>
            </a:endParaRPr>
          </a:p>
        </p:txBody>
      </p:sp>
      <p:pic>
        <p:nvPicPr>
          <p:cNvPr id="64" name="Google Shape;64;p13"/>
          <p:cNvPicPr preferRelativeResize="0"/>
          <p:nvPr/>
        </p:nvPicPr>
        <p:blipFill rotWithShape="1">
          <a:blip r:embed="rId4">
            <a:alphaModFix/>
          </a:blip>
          <a:srcRect b="0" l="13615" r="12947" t="0"/>
          <a:stretch/>
        </p:blipFill>
        <p:spPr>
          <a:xfrm>
            <a:off x="4172303" y="9609661"/>
            <a:ext cx="440544" cy="403038"/>
          </a:xfrm>
          <a:prstGeom prst="rect">
            <a:avLst/>
          </a:prstGeom>
          <a:noFill/>
          <a:ln>
            <a:noFill/>
          </a:ln>
        </p:spPr>
      </p:pic>
      <p:pic>
        <p:nvPicPr>
          <p:cNvPr id="65" name="Google Shape;65;p13"/>
          <p:cNvPicPr preferRelativeResize="0"/>
          <p:nvPr/>
        </p:nvPicPr>
        <p:blipFill>
          <a:blip r:embed="rId5">
            <a:alphaModFix/>
          </a:blip>
          <a:stretch>
            <a:fillRect/>
          </a:stretch>
        </p:blipFill>
        <p:spPr>
          <a:xfrm>
            <a:off x="1764034" y="9609657"/>
            <a:ext cx="360048" cy="403036"/>
          </a:xfrm>
          <a:prstGeom prst="rect">
            <a:avLst/>
          </a:prstGeom>
          <a:noFill/>
          <a:ln>
            <a:noFill/>
          </a:ln>
        </p:spPr>
      </p:pic>
      <p:pic>
        <p:nvPicPr>
          <p:cNvPr id="66" name="Google Shape;66;p13"/>
          <p:cNvPicPr preferRelativeResize="0"/>
          <p:nvPr/>
        </p:nvPicPr>
        <p:blipFill>
          <a:blip r:embed="rId6">
            <a:alphaModFix/>
          </a:blip>
          <a:stretch>
            <a:fillRect/>
          </a:stretch>
        </p:blipFill>
        <p:spPr>
          <a:xfrm>
            <a:off x="5349734" y="9614694"/>
            <a:ext cx="401649" cy="392963"/>
          </a:xfrm>
          <a:prstGeom prst="rect">
            <a:avLst/>
          </a:prstGeom>
          <a:noFill/>
          <a:ln>
            <a:noFill/>
          </a:ln>
        </p:spPr>
      </p:pic>
      <p:pic>
        <p:nvPicPr>
          <p:cNvPr id="67" name="Google Shape;67;p13"/>
          <p:cNvPicPr preferRelativeResize="0"/>
          <p:nvPr/>
        </p:nvPicPr>
        <p:blipFill>
          <a:blip r:embed="rId7">
            <a:alphaModFix/>
          </a:blip>
          <a:stretch>
            <a:fillRect/>
          </a:stretch>
        </p:blipFill>
        <p:spPr>
          <a:xfrm>
            <a:off x="2843142" y="9609643"/>
            <a:ext cx="592288" cy="403036"/>
          </a:xfrm>
          <a:prstGeom prst="rect">
            <a:avLst/>
          </a:prstGeom>
          <a:noFill/>
          <a:ln>
            <a:noFill/>
          </a:ln>
        </p:spPr>
      </p:pic>
      <p:grpSp>
        <p:nvGrpSpPr>
          <p:cNvPr id="68" name="Google Shape;68;p13"/>
          <p:cNvGrpSpPr/>
          <p:nvPr/>
        </p:nvGrpSpPr>
        <p:grpSpPr>
          <a:xfrm>
            <a:off x="6452497" y="9614705"/>
            <a:ext cx="360060" cy="392933"/>
            <a:chOff x="5607225" y="8607650"/>
            <a:chExt cx="1149250" cy="1354475"/>
          </a:xfrm>
        </p:grpSpPr>
        <p:pic>
          <p:nvPicPr>
            <p:cNvPr id="69" name="Google Shape;69;p13"/>
            <p:cNvPicPr preferRelativeResize="0"/>
            <p:nvPr/>
          </p:nvPicPr>
          <p:blipFill>
            <a:blip r:embed="rId8">
              <a:alphaModFix/>
            </a:blip>
            <a:stretch>
              <a:fillRect/>
            </a:stretch>
          </p:blipFill>
          <p:spPr>
            <a:xfrm>
              <a:off x="5607225" y="9756900"/>
              <a:ext cx="1149249" cy="205225"/>
            </a:xfrm>
            <a:prstGeom prst="rect">
              <a:avLst/>
            </a:prstGeom>
            <a:noFill/>
            <a:ln>
              <a:noFill/>
            </a:ln>
          </p:spPr>
        </p:pic>
        <p:pic>
          <p:nvPicPr>
            <p:cNvPr id="70" name="Google Shape;70;p13"/>
            <p:cNvPicPr preferRelativeResize="0"/>
            <p:nvPr/>
          </p:nvPicPr>
          <p:blipFill>
            <a:blip r:embed="rId9">
              <a:alphaModFix/>
            </a:blip>
            <a:stretch>
              <a:fillRect/>
            </a:stretch>
          </p:blipFill>
          <p:spPr>
            <a:xfrm>
              <a:off x="5607225" y="8607650"/>
              <a:ext cx="1149250" cy="1149250"/>
            </a:xfrm>
            <a:prstGeom prst="rect">
              <a:avLst/>
            </a:prstGeom>
            <a:noFill/>
            <a:ln>
              <a:noFill/>
            </a:ln>
          </p:spPr>
        </p:pic>
      </p:grpSp>
      <p:pic>
        <p:nvPicPr>
          <p:cNvPr id="71" name="Google Shape;71;p13"/>
          <p:cNvPicPr preferRelativeResize="0"/>
          <p:nvPr/>
        </p:nvPicPr>
        <p:blipFill>
          <a:blip r:embed="rId10">
            <a:alphaModFix/>
          </a:blip>
          <a:stretch>
            <a:fillRect/>
          </a:stretch>
        </p:blipFill>
        <p:spPr>
          <a:xfrm>
            <a:off x="473938" y="7527600"/>
            <a:ext cx="1956680" cy="848062"/>
          </a:xfrm>
          <a:prstGeom prst="rect">
            <a:avLst/>
          </a:prstGeom>
          <a:noFill/>
          <a:ln>
            <a:noFill/>
          </a:ln>
        </p:spPr>
      </p:pic>
      <p:sp>
        <p:nvSpPr>
          <p:cNvPr id="72" name="Google Shape;72;p13"/>
          <p:cNvSpPr txBox="1"/>
          <p:nvPr/>
        </p:nvSpPr>
        <p:spPr>
          <a:xfrm>
            <a:off x="2734600" y="8003138"/>
            <a:ext cx="2090700" cy="4029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600">
                <a:latin typeface="Bree Serif"/>
                <a:ea typeface="Bree Serif"/>
                <a:cs typeface="Bree Serif"/>
                <a:sym typeface="Bree Serif"/>
              </a:rPr>
              <a:t>As an adaptation to what is commonly done with in-system delays (Smith predictor):</a:t>
            </a:r>
            <a:endParaRPr sz="600">
              <a:latin typeface="Bree Serif"/>
              <a:ea typeface="Bree Serif"/>
              <a:cs typeface="Bree Serif"/>
              <a:sym typeface="Bree Serif"/>
            </a:endParaRPr>
          </a:p>
        </p:txBody>
      </p:sp>
      <p:sp>
        <p:nvSpPr>
          <p:cNvPr id="73" name="Google Shape;73;p13"/>
          <p:cNvSpPr txBox="1"/>
          <p:nvPr/>
        </p:nvSpPr>
        <p:spPr>
          <a:xfrm>
            <a:off x="4956525" y="2562225"/>
            <a:ext cx="2090700" cy="540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900">
                <a:latin typeface="Bree Serif"/>
                <a:ea typeface="Bree Serif"/>
                <a:cs typeface="Bree Serif"/>
                <a:sym typeface="Bree Serif"/>
              </a:rPr>
              <a:t>Results</a:t>
            </a:r>
            <a:endParaRPr b="1" sz="900">
              <a:latin typeface="Bree Serif"/>
              <a:ea typeface="Bree Serif"/>
              <a:cs typeface="Bree Serif"/>
              <a:sym typeface="Bree Serif"/>
            </a:endParaRPr>
          </a:p>
          <a:p>
            <a:pPr indent="0" lvl="0" marL="0" rtl="0" algn="l">
              <a:lnSpc>
                <a:spcPct val="150000"/>
              </a:lnSpc>
              <a:spcBef>
                <a:spcPts val="0"/>
              </a:spcBef>
              <a:spcAft>
                <a:spcPts val="0"/>
              </a:spcAft>
              <a:buNone/>
            </a:pPr>
            <a:r>
              <a:rPr lang="en-GB" sz="600">
                <a:latin typeface="Bree Serif"/>
                <a:ea typeface="Bree Serif"/>
                <a:cs typeface="Bree Serif"/>
                <a:sym typeface="Bree Serif"/>
              </a:rPr>
              <a:t>Below are some examples of real-life experiments. The next graph logs the following performance of a ramp motion profile. </a:t>
            </a:r>
            <a:endParaRPr sz="600">
              <a:latin typeface="Bree Serif"/>
              <a:ea typeface="Bree Serif"/>
              <a:cs typeface="Bree Serif"/>
              <a:sym typeface="Bree Serif"/>
            </a:endParaRPr>
          </a:p>
        </p:txBody>
      </p:sp>
      <p:pic>
        <p:nvPicPr>
          <p:cNvPr id="74" name="Google Shape;74;p13"/>
          <p:cNvPicPr preferRelativeResize="0"/>
          <p:nvPr/>
        </p:nvPicPr>
        <p:blipFill>
          <a:blip r:embed="rId11">
            <a:alphaModFix/>
          </a:blip>
          <a:stretch>
            <a:fillRect/>
          </a:stretch>
        </p:blipFill>
        <p:spPr>
          <a:xfrm>
            <a:off x="2785038" y="7162887"/>
            <a:ext cx="1800324" cy="754957"/>
          </a:xfrm>
          <a:prstGeom prst="rect">
            <a:avLst/>
          </a:prstGeom>
          <a:noFill/>
          <a:ln>
            <a:noFill/>
          </a:ln>
        </p:spPr>
      </p:pic>
      <p:pic>
        <p:nvPicPr>
          <p:cNvPr id="75" name="Google Shape;75;p13"/>
          <p:cNvPicPr preferRelativeResize="0"/>
          <p:nvPr/>
        </p:nvPicPr>
        <p:blipFill>
          <a:blip r:embed="rId12">
            <a:alphaModFix/>
          </a:blip>
          <a:stretch>
            <a:fillRect/>
          </a:stretch>
        </p:blipFill>
        <p:spPr>
          <a:xfrm>
            <a:off x="5051025" y="3278001"/>
            <a:ext cx="1901701" cy="698361"/>
          </a:xfrm>
          <a:prstGeom prst="rect">
            <a:avLst/>
          </a:prstGeom>
          <a:noFill/>
          <a:ln>
            <a:noFill/>
          </a:ln>
        </p:spPr>
      </p:pic>
      <p:pic>
        <p:nvPicPr>
          <p:cNvPr id="76" name="Google Shape;76;p13"/>
          <p:cNvPicPr preferRelativeResize="0"/>
          <p:nvPr/>
        </p:nvPicPr>
        <p:blipFill>
          <a:blip r:embed="rId13">
            <a:alphaModFix/>
          </a:blip>
          <a:stretch>
            <a:fillRect/>
          </a:stretch>
        </p:blipFill>
        <p:spPr>
          <a:xfrm>
            <a:off x="5050926" y="4402620"/>
            <a:ext cx="1901698" cy="688105"/>
          </a:xfrm>
          <a:prstGeom prst="rect">
            <a:avLst/>
          </a:prstGeom>
          <a:noFill/>
          <a:ln>
            <a:noFill/>
          </a:ln>
        </p:spPr>
      </p:pic>
      <p:sp>
        <p:nvSpPr>
          <p:cNvPr id="77" name="Google Shape;77;p13"/>
          <p:cNvSpPr/>
          <p:nvPr/>
        </p:nvSpPr>
        <p:spPr>
          <a:xfrm>
            <a:off x="512650" y="9414575"/>
            <a:ext cx="834900" cy="793200"/>
          </a:xfrm>
          <a:prstGeom prst="round2DiagRect">
            <a:avLst>
              <a:gd fmla="val 25066" name="adj1"/>
              <a:gd fmla="val 0" name="adj2"/>
            </a:avLst>
          </a:prstGeom>
          <a:solidFill>
            <a:srgbClr val="EFEFEF"/>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txBox="1"/>
          <p:nvPr/>
        </p:nvSpPr>
        <p:spPr>
          <a:xfrm>
            <a:off x="5051025" y="3976350"/>
            <a:ext cx="1956600" cy="334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600">
                <a:latin typeface="Bree Serif"/>
                <a:ea typeface="Bree Serif"/>
                <a:cs typeface="Bree Serif"/>
                <a:sym typeface="Bree Serif"/>
              </a:rPr>
              <a:t>The next graph </a:t>
            </a:r>
            <a:r>
              <a:rPr lang="en-GB" sz="600">
                <a:latin typeface="Bree Serif"/>
                <a:ea typeface="Bree Serif"/>
                <a:cs typeface="Bree Serif"/>
                <a:sym typeface="Bree Serif"/>
              </a:rPr>
              <a:t>describes</a:t>
            </a:r>
            <a:r>
              <a:rPr lang="en-GB" sz="600">
                <a:latin typeface="Bree Serif"/>
                <a:ea typeface="Bree Serif"/>
                <a:cs typeface="Bree Serif"/>
                <a:sym typeface="Bree Serif"/>
              </a:rPr>
              <a:t> a back and forth ramp motion profile:</a:t>
            </a:r>
            <a:endParaRPr sz="600">
              <a:latin typeface="Bree Serif"/>
              <a:ea typeface="Bree Serif"/>
              <a:cs typeface="Bree Serif"/>
              <a:sym typeface="Bree Serif"/>
            </a:endParaRPr>
          </a:p>
        </p:txBody>
      </p:sp>
      <p:sp>
        <p:nvSpPr>
          <p:cNvPr id="79" name="Google Shape;79;p13"/>
          <p:cNvSpPr txBox="1"/>
          <p:nvPr/>
        </p:nvSpPr>
        <p:spPr>
          <a:xfrm>
            <a:off x="5057225" y="5104338"/>
            <a:ext cx="1889100" cy="483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600">
                <a:latin typeface="Bree Serif"/>
                <a:ea typeface="Bree Serif"/>
                <a:cs typeface="Bree Serif"/>
                <a:sym typeface="Bree Serif"/>
              </a:rPr>
              <a:t>These graphs were captured by using the best PID values we have found and they present good targeting performance. </a:t>
            </a:r>
            <a:endParaRPr sz="600">
              <a:latin typeface="Bree Serif"/>
              <a:ea typeface="Bree Serif"/>
              <a:cs typeface="Bree Serif"/>
              <a:sym typeface="Bree Serif"/>
            </a:endParaRPr>
          </a:p>
        </p:txBody>
      </p:sp>
      <p:pic>
        <p:nvPicPr>
          <p:cNvPr id="80" name="Google Shape;80;p13"/>
          <p:cNvPicPr preferRelativeResize="0"/>
          <p:nvPr/>
        </p:nvPicPr>
        <p:blipFill>
          <a:blip r:embed="rId14">
            <a:alphaModFix/>
          </a:blip>
          <a:stretch>
            <a:fillRect/>
          </a:stretch>
        </p:blipFill>
        <p:spPr>
          <a:xfrm>
            <a:off x="1156138" y="6297846"/>
            <a:ext cx="592275" cy="540630"/>
          </a:xfrm>
          <a:prstGeom prst="rect">
            <a:avLst/>
          </a:prstGeom>
          <a:noFill/>
          <a:ln>
            <a:noFill/>
          </a:ln>
        </p:spPr>
      </p:pic>
      <p:sp>
        <p:nvSpPr>
          <p:cNvPr id="81" name="Google Shape;81;p13"/>
          <p:cNvSpPr/>
          <p:nvPr/>
        </p:nvSpPr>
        <p:spPr>
          <a:xfrm>
            <a:off x="4956600" y="5957625"/>
            <a:ext cx="2090700" cy="3260100"/>
          </a:xfrm>
          <a:prstGeom prst="round2DiagRect">
            <a:avLst>
              <a:gd fmla="val 14063" name="adj1"/>
              <a:gd fmla="val 0" name="adj2"/>
            </a:avLst>
          </a:prstGeom>
          <a:solidFill>
            <a:srgbClr val="EFEFEF"/>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txBox="1"/>
          <p:nvPr/>
        </p:nvSpPr>
        <p:spPr>
          <a:xfrm>
            <a:off x="4939775" y="5990363"/>
            <a:ext cx="2090700" cy="317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900">
                <a:latin typeface="Bree Serif"/>
                <a:ea typeface="Bree Serif"/>
                <a:cs typeface="Bree Serif"/>
                <a:sym typeface="Bree Serif"/>
              </a:rPr>
              <a:t>Conclusions</a:t>
            </a:r>
            <a:endParaRPr b="1" sz="900">
              <a:latin typeface="Bree Serif"/>
              <a:ea typeface="Bree Serif"/>
              <a:cs typeface="Bree Serif"/>
              <a:sym typeface="Bree Serif"/>
            </a:endParaRPr>
          </a:p>
          <a:p>
            <a:pPr indent="0" lvl="0" marL="0" rtl="0" algn="just">
              <a:spcBef>
                <a:spcPts val="0"/>
              </a:spcBef>
              <a:spcAft>
                <a:spcPts val="0"/>
              </a:spcAft>
              <a:buNone/>
            </a:pPr>
            <a:r>
              <a:rPr lang="en-GB" sz="600">
                <a:latin typeface="Bree Serif"/>
                <a:ea typeface="Bree Serif"/>
                <a:cs typeface="Bree Serif"/>
                <a:sym typeface="Bree Serif"/>
              </a:rPr>
              <a:t>Working on this project had lead us to the following  insights:</a:t>
            </a:r>
            <a:endParaRPr sz="600">
              <a:solidFill>
                <a:schemeClr val="dk1"/>
              </a:solidFill>
              <a:latin typeface="Bree Serif"/>
              <a:ea typeface="Bree Serif"/>
              <a:cs typeface="Bree Serif"/>
              <a:sym typeface="Bree Serif"/>
            </a:endParaRPr>
          </a:p>
          <a:p>
            <a:pPr indent="-133350" lvl="0" marL="269999" rtl="0" algn="just">
              <a:lnSpc>
                <a:spcPct val="150000"/>
              </a:lnSpc>
              <a:spcBef>
                <a:spcPts val="100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Input delay is the bottleneck for good following performance in this project</a:t>
            </a:r>
            <a:endParaRPr sz="600">
              <a:solidFill>
                <a:schemeClr val="dk1"/>
              </a:solidFill>
              <a:latin typeface="Bree Serif"/>
              <a:ea typeface="Bree Serif"/>
              <a:cs typeface="Bree Serif"/>
              <a:sym typeface="Bree Serif"/>
            </a:endParaRPr>
          </a:p>
          <a:p>
            <a:pPr indent="-128101" lvl="1" marL="360000" rtl="0" algn="just">
              <a:lnSpc>
                <a:spcPct val="150000"/>
              </a:lnSpc>
              <a:spcBef>
                <a:spcPts val="600"/>
              </a:spcBef>
              <a:spcAft>
                <a:spcPts val="0"/>
              </a:spcAft>
              <a:buClr>
                <a:schemeClr val="dk1"/>
              </a:buClr>
              <a:buSzPts val="600"/>
              <a:buFont typeface="Bree Serif"/>
              <a:buAutoNum type="alphaLcPeriod"/>
            </a:pPr>
            <a:r>
              <a:rPr lang="en-GB" sz="600">
                <a:solidFill>
                  <a:schemeClr val="dk1"/>
                </a:solidFill>
                <a:latin typeface="Bree Serif"/>
                <a:ea typeface="Bree Serif"/>
                <a:cs typeface="Bree Serif"/>
                <a:sym typeface="Bree Serif"/>
              </a:rPr>
              <a:t>It cannot be fully overcome using prediction</a:t>
            </a:r>
            <a:endParaRPr sz="600">
              <a:solidFill>
                <a:schemeClr val="dk1"/>
              </a:solidFill>
              <a:latin typeface="Bree Serif"/>
              <a:ea typeface="Bree Serif"/>
              <a:cs typeface="Bree Serif"/>
              <a:sym typeface="Bree Serif"/>
            </a:endParaRPr>
          </a:p>
          <a:p>
            <a:pPr indent="-128101" lvl="1" marL="360000" rtl="0" algn="just">
              <a:lnSpc>
                <a:spcPct val="150000"/>
              </a:lnSpc>
              <a:spcBef>
                <a:spcPts val="600"/>
              </a:spcBef>
              <a:spcAft>
                <a:spcPts val="0"/>
              </a:spcAft>
              <a:buClr>
                <a:schemeClr val="dk1"/>
              </a:buClr>
              <a:buSzPts val="600"/>
              <a:buFont typeface="Bree Serif"/>
              <a:buAutoNum type="alphaLcPeriod"/>
            </a:pPr>
            <a:r>
              <a:rPr lang="en-GB" sz="600">
                <a:solidFill>
                  <a:schemeClr val="dk1"/>
                </a:solidFill>
                <a:latin typeface="Bree Serif"/>
                <a:ea typeface="Bree Serif"/>
                <a:cs typeface="Bree Serif"/>
                <a:sym typeface="Bree Serif"/>
              </a:rPr>
              <a:t>It’s affect is amplified with higher types of the system</a:t>
            </a:r>
            <a:endParaRPr sz="600">
              <a:solidFill>
                <a:schemeClr val="dk1"/>
              </a:solidFill>
              <a:latin typeface="Bree Serif"/>
              <a:ea typeface="Bree Serif"/>
              <a:cs typeface="Bree Serif"/>
              <a:sym typeface="Bree Serif"/>
            </a:endParaRPr>
          </a:p>
          <a:p>
            <a:pPr indent="-133350" lvl="0" marL="269999" rtl="0" algn="just">
              <a:lnSpc>
                <a:spcPct val="150000"/>
              </a:lnSpc>
              <a:spcBef>
                <a:spcPts val="60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 Working with open-loop system is complex and can cause inaccuracy</a:t>
            </a:r>
            <a:endParaRPr sz="600">
              <a:solidFill>
                <a:schemeClr val="dk1"/>
              </a:solidFill>
              <a:latin typeface="Bree Serif"/>
              <a:ea typeface="Bree Serif"/>
              <a:cs typeface="Bree Serif"/>
              <a:sym typeface="Bree Serif"/>
            </a:endParaRPr>
          </a:p>
          <a:p>
            <a:pPr indent="-133350" lvl="0" marL="269999" rtl="0" algn="just">
              <a:lnSpc>
                <a:spcPct val="150000"/>
              </a:lnSpc>
              <a:spcBef>
                <a:spcPts val="60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Relying on relative input value  is less stable than absolute input value</a:t>
            </a:r>
            <a:endParaRPr sz="600">
              <a:solidFill>
                <a:schemeClr val="dk1"/>
              </a:solidFill>
              <a:latin typeface="Bree Serif"/>
              <a:ea typeface="Bree Serif"/>
              <a:cs typeface="Bree Serif"/>
              <a:sym typeface="Bree Serif"/>
            </a:endParaRPr>
          </a:p>
          <a:p>
            <a:pPr indent="-133350" lvl="0" marL="269999" rtl="0" algn="just">
              <a:lnSpc>
                <a:spcPct val="150000"/>
              </a:lnSpc>
              <a:spcBef>
                <a:spcPts val="60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Simulating a code-based system is not always trivial, at least with Simulink</a:t>
            </a:r>
            <a:endParaRPr sz="600">
              <a:solidFill>
                <a:schemeClr val="dk1"/>
              </a:solidFill>
              <a:latin typeface="Bree Serif"/>
              <a:ea typeface="Bree Serif"/>
              <a:cs typeface="Bree Serif"/>
              <a:sym typeface="Bree Serif"/>
            </a:endParaRPr>
          </a:p>
          <a:p>
            <a:pPr indent="-133350" lvl="0" marL="269999" rtl="0" algn="just">
              <a:lnSpc>
                <a:spcPct val="150000"/>
              </a:lnSpc>
              <a:spcBef>
                <a:spcPts val="60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Performing real-life experiments might involve additional challenges and additional noise</a:t>
            </a:r>
            <a:endParaRPr sz="600">
              <a:solidFill>
                <a:schemeClr val="dk1"/>
              </a:solidFill>
              <a:latin typeface="Bree Serif"/>
              <a:ea typeface="Bree Serif"/>
              <a:cs typeface="Bree Serif"/>
              <a:sym typeface="Bree Serif"/>
            </a:endParaRPr>
          </a:p>
          <a:p>
            <a:pPr indent="-133350" lvl="0" marL="269999" rtl="0" algn="just">
              <a:lnSpc>
                <a:spcPct val="150000"/>
              </a:lnSpc>
              <a:spcBef>
                <a:spcPts val="60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Traditional Kalman Filter is not suited for compex motion profiles</a:t>
            </a:r>
            <a:endParaRPr sz="600">
              <a:solidFill>
                <a:schemeClr val="dk1"/>
              </a:solidFill>
              <a:latin typeface="Bree Serif"/>
              <a:ea typeface="Bree Serif"/>
              <a:cs typeface="Bree Serif"/>
              <a:sym typeface="Bree Serif"/>
            </a:endParaRPr>
          </a:p>
          <a:p>
            <a:pPr indent="0" lvl="0" marL="0" rtl="0" algn="just">
              <a:spcBef>
                <a:spcPts val="0"/>
              </a:spcBef>
              <a:spcAft>
                <a:spcPts val="0"/>
              </a:spcAft>
              <a:buNone/>
            </a:pPr>
            <a:r>
              <a:t/>
            </a:r>
            <a:endParaRPr sz="600">
              <a:latin typeface="Bree Serif"/>
              <a:ea typeface="Bree Serif"/>
              <a:cs typeface="Bree Serif"/>
              <a:sym typeface="Bree Serif"/>
            </a:endParaRPr>
          </a:p>
        </p:txBody>
      </p:sp>
      <p:pic>
        <p:nvPicPr>
          <p:cNvPr id="83" name="Google Shape;83;p13"/>
          <p:cNvPicPr preferRelativeResize="0"/>
          <p:nvPr/>
        </p:nvPicPr>
        <p:blipFill>
          <a:blip r:embed="rId15">
            <a:alphaModFix/>
          </a:blip>
          <a:stretch>
            <a:fillRect/>
          </a:stretch>
        </p:blipFill>
        <p:spPr>
          <a:xfrm>
            <a:off x="2632724" y="298800"/>
            <a:ext cx="2188694" cy="500800"/>
          </a:xfrm>
          <a:prstGeom prst="rect">
            <a:avLst/>
          </a:prstGeom>
          <a:noFill/>
          <a:ln>
            <a:noFill/>
          </a:ln>
        </p:spPr>
      </p:pic>
      <p:pic>
        <p:nvPicPr>
          <p:cNvPr id="84" name="Google Shape;84;p13"/>
          <p:cNvPicPr preferRelativeResize="0"/>
          <p:nvPr/>
        </p:nvPicPr>
        <p:blipFill>
          <a:blip r:embed="rId16">
            <a:alphaModFix/>
          </a:blip>
          <a:stretch>
            <a:fillRect/>
          </a:stretch>
        </p:blipFill>
        <p:spPr>
          <a:xfrm>
            <a:off x="0" y="298800"/>
            <a:ext cx="1684452" cy="500801"/>
          </a:xfrm>
          <a:prstGeom prst="rect">
            <a:avLst/>
          </a:prstGeom>
          <a:noFill/>
          <a:ln>
            <a:noFill/>
          </a:ln>
        </p:spPr>
      </p:pic>
      <p:pic>
        <p:nvPicPr>
          <p:cNvPr id="85" name="Google Shape;85;p13"/>
          <p:cNvPicPr preferRelativeResize="0"/>
          <p:nvPr/>
        </p:nvPicPr>
        <p:blipFill rotWithShape="1">
          <a:blip r:embed="rId17">
            <a:alphaModFix/>
          </a:blip>
          <a:srcRect b="9551" l="23937" r="9551" t="23937"/>
          <a:stretch/>
        </p:blipFill>
        <p:spPr>
          <a:xfrm>
            <a:off x="501513" y="3708587"/>
            <a:ext cx="1901715" cy="1049225"/>
          </a:xfrm>
          <a:prstGeom prst="rect">
            <a:avLst/>
          </a:prstGeom>
          <a:noFill/>
          <a:ln>
            <a:noFill/>
          </a:ln>
        </p:spPr>
      </p:pic>
      <p:sp>
        <p:nvSpPr>
          <p:cNvPr id="86" name="Google Shape;86;p13"/>
          <p:cNvSpPr txBox="1"/>
          <p:nvPr/>
        </p:nvSpPr>
        <p:spPr>
          <a:xfrm>
            <a:off x="406925" y="4739000"/>
            <a:ext cx="2090700" cy="10491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600">
                <a:latin typeface="Bree Serif"/>
                <a:ea typeface="Bree Serif"/>
                <a:cs typeface="Bree Serif"/>
                <a:sym typeface="Bree Serif"/>
              </a:rPr>
              <a:t>Implementing a good target following system may be useful for various applications such as: </a:t>
            </a:r>
            <a:endParaRPr sz="600">
              <a:latin typeface="Bree Serif"/>
              <a:ea typeface="Bree Serif"/>
              <a:cs typeface="Bree Serif"/>
              <a:sym typeface="Bree Serif"/>
            </a:endParaRPr>
          </a:p>
          <a:p>
            <a:pPr indent="-133350" lvl="0" marL="269999" rtl="0" algn="just">
              <a:lnSpc>
                <a:spcPct val="150000"/>
              </a:lnSpc>
              <a:spcBef>
                <a:spcPts val="0"/>
              </a:spcBef>
              <a:spcAft>
                <a:spcPts val="0"/>
              </a:spcAft>
              <a:buSzPts val="600"/>
              <a:buFont typeface="Bree Serif"/>
              <a:buAutoNum type="arabicPeriod"/>
            </a:pPr>
            <a:r>
              <a:rPr lang="en-GB" sz="600">
                <a:latin typeface="Bree Serif"/>
                <a:ea typeface="Bree Serif"/>
                <a:cs typeface="Bree Serif"/>
                <a:sym typeface="Bree Serif"/>
              </a:rPr>
              <a:t> recording fast moving object like birds, bats or insects.</a:t>
            </a:r>
            <a:endParaRPr sz="600">
              <a:latin typeface="Bree Serif"/>
              <a:ea typeface="Bree Serif"/>
              <a:cs typeface="Bree Serif"/>
              <a:sym typeface="Bree Serif"/>
            </a:endParaRPr>
          </a:p>
          <a:p>
            <a:pPr indent="-133350" lvl="0" marL="269999" rtl="0" algn="just">
              <a:lnSpc>
                <a:spcPct val="150000"/>
              </a:lnSpc>
              <a:spcBef>
                <a:spcPts val="0"/>
              </a:spcBef>
              <a:spcAft>
                <a:spcPts val="0"/>
              </a:spcAft>
              <a:buSzPts val="600"/>
              <a:buFont typeface="Bree Serif"/>
              <a:buAutoNum type="arabicPeriod"/>
            </a:pPr>
            <a:r>
              <a:rPr lang="en-GB" sz="600">
                <a:latin typeface="Bree Serif"/>
                <a:ea typeface="Bree Serif"/>
                <a:cs typeface="Bree Serif"/>
                <a:sym typeface="Bree Serif"/>
              </a:rPr>
              <a:t> Shooting down military invasive targets</a:t>
            </a:r>
            <a:endParaRPr sz="600">
              <a:latin typeface="Bree Serif"/>
              <a:ea typeface="Bree Serif"/>
              <a:cs typeface="Bree Serif"/>
              <a:sym typeface="Bree Serif"/>
            </a:endParaRPr>
          </a:p>
          <a:p>
            <a:pPr indent="-133350" lvl="0" marL="269999" rtl="0" algn="just">
              <a:lnSpc>
                <a:spcPct val="150000"/>
              </a:lnSpc>
              <a:spcBef>
                <a:spcPts val="0"/>
              </a:spcBef>
              <a:spcAft>
                <a:spcPts val="0"/>
              </a:spcAft>
              <a:buSzPts val="600"/>
              <a:buFont typeface="Bree Serif"/>
              <a:buAutoNum type="arabicPeriod"/>
            </a:pPr>
            <a:r>
              <a:rPr lang="en-GB" sz="600">
                <a:latin typeface="Bree Serif"/>
                <a:ea typeface="Bree Serif"/>
                <a:cs typeface="Bree Serif"/>
                <a:sym typeface="Bree Serif"/>
              </a:rPr>
              <a:t>Maintaining beam based communication with a moving system</a:t>
            </a:r>
            <a:endParaRPr sz="600">
              <a:latin typeface="Bree Serif"/>
              <a:ea typeface="Bree Serif"/>
              <a:cs typeface="Bree Serif"/>
              <a:sym typeface="Bree Serif"/>
            </a:endParaRPr>
          </a:p>
          <a:p>
            <a:pPr indent="0" lvl="0" marL="0" rtl="0" algn="just">
              <a:spcBef>
                <a:spcPts val="1100"/>
              </a:spcBef>
              <a:spcAft>
                <a:spcPts val="0"/>
              </a:spcAft>
              <a:buNone/>
            </a:pPr>
            <a:r>
              <a:t/>
            </a:r>
            <a:endParaRPr sz="600">
              <a:latin typeface="Bree Serif"/>
              <a:ea typeface="Bree Serif"/>
              <a:cs typeface="Bree Serif"/>
              <a:sym typeface="Bree Serif"/>
            </a:endParaRPr>
          </a:p>
        </p:txBody>
      </p:sp>
      <p:sp>
        <p:nvSpPr>
          <p:cNvPr id="87" name="Google Shape;87;p13"/>
          <p:cNvSpPr txBox="1"/>
          <p:nvPr/>
        </p:nvSpPr>
        <p:spPr>
          <a:xfrm>
            <a:off x="406925" y="6000272"/>
            <a:ext cx="2090700" cy="267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900">
                <a:latin typeface="Bree Serif"/>
                <a:ea typeface="Bree Serif"/>
                <a:cs typeface="Bree Serif"/>
                <a:sym typeface="Bree Serif"/>
              </a:rPr>
              <a:t>The Control</a:t>
            </a:r>
            <a:endParaRPr sz="600">
              <a:latin typeface="Bree Serif"/>
              <a:ea typeface="Bree Serif"/>
              <a:cs typeface="Bree Serif"/>
              <a:sym typeface="Bree Serif"/>
            </a:endParaRPr>
          </a:p>
        </p:txBody>
      </p:sp>
      <p:sp>
        <p:nvSpPr>
          <p:cNvPr id="88" name="Google Shape;88;p13"/>
          <p:cNvSpPr txBox="1"/>
          <p:nvPr/>
        </p:nvSpPr>
        <p:spPr>
          <a:xfrm>
            <a:off x="407025" y="8378521"/>
            <a:ext cx="2090700" cy="7932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600">
                <a:latin typeface="Bree Serif"/>
                <a:ea typeface="Bree Serif"/>
                <a:cs typeface="Bree Serif"/>
                <a:sym typeface="Bree Serif"/>
              </a:rPr>
              <a:t>It takes into account:</a:t>
            </a:r>
            <a:r>
              <a:rPr lang="en-GB" sz="600">
                <a:latin typeface="Bree Serif"/>
                <a:ea typeface="Bree Serif"/>
                <a:cs typeface="Bree Serif"/>
                <a:sym typeface="Bree Serif"/>
              </a:rPr>
              <a:t>:</a:t>
            </a:r>
            <a:endParaRPr sz="600">
              <a:latin typeface="Bree Serif"/>
              <a:ea typeface="Bree Serif"/>
              <a:cs typeface="Bree Serif"/>
              <a:sym typeface="Bree Serif"/>
            </a:endParaRPr>
          </a:p>
          <a:p>
            <a:pPr indent="-266700" lvl="0" marL="457200" rtl="0" algn="just">
              <a:lnSpc>
                <a:spcPct val="150000"/>
              </a:lnSpc>
              <a:spcBef>
                <a:spcPts val="0"/>
              </a:spcBef>
              <a:spcAft>
                <a:spcPts val="0"/>
              </a:spcAft>
              <a:buSzPts val="600"/>
              <a:buFont typeface="Bree Serif"/>
              <a:buChar char="●"/>
            </a:pPr>
            <a:r>
              <a:rPr lang="en-GB" sz="600">
                <a:latin typeface="Bree Serif"/>
                <a:ea typeface="Bree Serif"/>
                <a:cs typeface="Bree Serif"/>
                <a:sym typeface="Bree Serif"/>
              </a:rPr>
              <a:t>Discrete, variable frame rate</a:t>
            </a:r>
            <a:endParaRPr sz="600">
              <a:latin typeface="Bree Serif"/>
              <a:ea typeface="Bree Serif"/>
              <a:cs typeface="Bree Serif"/>
              <a:sym typeface="Bree Serif"/>
            </a:endParaRPr>
          </a:p>
          <a:p>
            <a:pPr indent="-266700" lvl="0" marL="457200" rtl="0" algn="just">
              <a:lnSpc>
                <a:spcPct val="150000"/>
              </a:lnSpc>
              <a:spcBef>
                <a:spcPts val="0"/>
              </a:spcBef>
              <a:spcAft>
                <a:spcPts val="0"/>
              </a:spcAft>
              <a:buSzPts val="600"/>
              <a:buFont typeface="Bree Serif"/>
              <a:buChar char="●"/>
            </a:pPr>
            <a:r>
              <a:rPr lang="en-GB" sz="600">
                <a:latin typeface="Bree Serif"/>
                <a:ea typeface="Bree Serif"/>
                <a:cs typeface="Bree Serif"/>
                <a:sym typeface="Bree Serif"/>
              </a:rPr>
              <a:t>Discrete motor step size</a:t>
            </a:r>
            <a:endParaRPr sz="600">
              <a:latin typeface="Bree Serif"/>
              <a:ea typeface="Bree Serif"/>
              <a:cs typeface="Bree Serif"/>
              <a:sym typeface="Bree Serif"/>
            </a:endParaRPr>
          </a:p>
          <a:p>
            <a:pPr indent="-266700" lvl="0" marL="457200" rtl="0" algn="just">
              <a:lnSpc>
                <a:spcPct val="150000"/>
              </a:lnSpc>
              <a:spcBef>
                <a:spcPts val="0"/>
              </a:spcBef>
              <a:spcAft>
                <a:spcPts val="0"/>
              </a:spcAft>
              <a:buSzPts val="600"/>
              <a:buFont typeface="Bree Serif"/>
              <a:buChar char="●"/>
            </a:pPr>
            <a:r>
              <a:rPr lang="en-GB" sz="600">
                <a:latin typeface="Bree Serif"/>
                <a:ea typeface="Bree Serif"/>
                <a:cs typeface="Bree Serif"/>
                <a:sym typeface="Bree Serif"/>
              </a:rPr>
              <a:t>Open-Loop Control</a:t>
            </a:r>
            <a:endParaRPr sz="600">
              <a:latin typeface="Bree Serif"/>
              <a:ea typeface="Bree Serif"/>
              <a:cs typeface="Bree Serif"/>
              <a:sym typeface="Bree Serif"/>
            </a:endParaRPr>
          </a:p>
          <a:p>
            <a:pPr indent="-266700" lvl="0" marL="457200" rtl="0" algn="just">
              <a:lnSpc>
                <a:spcPct val="150000"/>
              </a:lnSpc>
              <a:spcBef>
                <a:spcPts val="0"/>
              </a:spcBef>
              <a:spcAft>
                <a:spcPts val="0"/>
              </a:spcAft>
              <a:buSzPts val="600"/>
              <a:buFont typeface="Bree Serif"/>
              <a:buChar char="●"/>
            </a:pPr>
            <a:r>
              <a:rPr lang="en-GB" sz="600">
                <a:latin typeface="Bree Serif"/>
                <a:ea typeface="Bree Serif"/>
                <a:cs typeface="Bree Serif"/>
                <a:sym typeface="Bree Serif"/>
              </a:rPr>
              <a:t>Software &amp; Hardware delays</a:t>
            </a:r>
            <a:endParaRPr sz="600">
              <a:latin typeface="Bree Serif"/>
              <a:ea typeface="Bree Serif"/>
              <a:cs typeface="Bree Serif"/>
              <a:sym typeface="Bree Serif"/>
            </a:endParaRPr>
          </a:p>
        </p:txBody>
      </p:sp>
      <p:sp>
        <p:nvSpPr>
          <p:cNvPr id="89" name="Google Shape;89;p13"/>
          <p:cNvSpPr txBox="1"/>
          <p:nvPr/>
        </p:nvSpPr>
        <p:spPr>
          <a:xfrm>
            <a:off x="406925" y="6811249"/>
            <a:ext cx="2090700" cy="6387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600">
                <a:latin typeface="Bree Serif"/>
                <a:ea typeface="Bree Serif"/>
                <a:cs typeface="Bree Serif"/>
                <a:sym typeface="Bree Serif"/>
              </a:rPr>
              <a:t>Our control loop, written in Python includes:</a:t>
            </a:r>
            <a:endParaRPr sz="600">
              <a:latin typeface="Bree Serif"/>
              <a:ea typeface="Bree Serif"/>
              <a:cs typeface="Bree Serif"/>
              <a:sym typeface="Bree Serif"/>
            </a:endParaRPr>
          </a:p>
          <a:p>
            <a:pPr indent="-266700" lvl="0" marL="457200" rtl="0" algn="just">
              <a:lnSpc>
                <a:spcPct val="150000"/>
              </a:lnSpc>
              <a:spcBef>
                <a:spcPts val="0"/>
              </a:spcBef>
              <a:spcAft>
                <a:spcPts val="0"/>
              </a:spcAft>
              <a:buSzPts val="600"/>
              <a:buFont typeface="Bree Serif"/>
              <a:buChar char="●"/>
            </a:pPr>
            <a:r>
              <a:rPr lang="en-GB" sz="600">
                <a:latin typeface="Bree Serif"/>
                <a:ea typeface="Bree Serif"/>
                <a:cs typeface="Bree Serif"/>
                <a:sym typeface="Bree Serif"/>
              </a:rPr>
              <a:t>Kalman Filter</a:t>
            </a:r>
            <a:endParaRPr sz="600">
              <a:latin typeface="Bree Serif"/>
              <a:ea typeface="Bree Serif"/>
              <a:cs typeface="Bree Serif"/>
              <a:sym typeface="Bree Serif"/>
            </a:endParaRPr>
          </a:p>
          <a:p>
            <a:pPr indent="-266700" lvl="0" marL="457200" rtl="0" algn="just">
              <a:lnSpc>
                <a:spcPct val="150000"/>
              </a:lnSpc>
              <a:spcBef>
                <a:spcPts val="0"/>
              </a:spcBef>
              <a:spcAft>
                <a:spcPts val="0"/>
              </a:spcAft>
              <a:buSzPts val="600"/>
              <a:buFont typeface="Bree Serif"/>
              <a:buChar char="●"/>
            </a:pPr>
            <a:r>
              <a:rPr lang="en-GB" sz="600">
                <a:latin typeface="Bree Serif"/>
                <a:ea typeface="Bree Serif"/>
                <a:cs typeface="Bree Serif"/>
                <a:sym typeface="Bree Serif"/>
              </a:rPr>
              <a:t>PID Controller</a:t>
            </a:r>
            <a:endParaRPr sz="600">
              <a:latin typeface="Bree Serif"/>
              <a:ea typeface="Bree Serif"/>
              <a:cs typeface="Bree Serif"/>
              <a:sym typeface="Bree Serif"/>
            </a:endParaRPr>
          </a:p>
          <a:p>
            <a:pPr indent="-266700" lvl="0" marL="457200" rtl="0" algn="just">
              <a:lnSpc>
                <a:spcPct val="150000"/>
              </a:lnSpc>
              <a:spcBef>
                <a:spcPts val="0"/>
              </a:spcBef>
              <a:spcAft>
                <a:spcPts val="0"/>
              </a:spcAft>
              <a:buSzPts val="600"/>
              <a:buFont typeface="Bree Serif"/>
              <a:buChar char="●"/>
            </a:pPr>
            <a:r>
              <a:rPr lang="en-GB" sz="600">
                <a:latin typeface="Bree Serif"/>
                <a:ea typeface="Bree Serif"/>
                <a:cs typeface="Bree Serif"/>
                <a:sym typeface="Bree Serif"/>
              </a:rPr>
              <a:t>Predictor</a:t>
            </a:r>
            <a:endParaRPr sz="600">
              <a:latin typeface="Bree Serif"/>
              <a:ea typeface="Bree Serif"/>
              <a:cs typeface="Bree Serif"/>
              <a:sym typeface="Bree Serif"/>
            </a:endParaRPr>
          </a:p>
        </p:txBody>
      </p:sp>
      <p:sp>
        <p:nvSpPr>
          <p:cNvPr id="90" name="Google Shape;90;p13"/>
          <p:cNvSpPr txBox="1"/>
          <p:nvPr/>
        </p:nvSpPr>
        <p:spPr>
          <a:xfrm>
            <a:off x="2681725" y="4402875"/>
            <a:ext cx="2090700" cy="2712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900">
                <a:latin typeface="Bree Serif"/>
                <a:ea typeface="Bree Serif"/>
                <a:cs typeface="Bree Serif"/>
                <a:sym typeface="Bree Serif"/>
              </a:rPr>
              <a:t>Handling Long Input Delay</a:t>
            </a:r>
            <a:endParaRPr b="1" sz="900">
              <a:latin typeface="Bree Serif"/>
              <a:ea typeface="Bree Serif"/>
              <a:cs typeface="Bree Serif"/>
              <a:sym typeface="Bree Serif"/>
            </a:endParaRPr>
          </a:p>
          <a:p>
            <a:pPr indent="0" lvl="0" marL="0" rtl="0" algn="just">
              <a:lnSpc>
                <a:spcPct val="150000"/>
              </a:lnSpc>
              <a:spcBef>
                <a:spcPts val="0"/>
              </a:spcBef>
              <a:spcAft>
                <a:spcPts val="0"/>
              </a:spcAft>
              <a:buNone/>
            </a:pPr>
            <a:r>
              <a:rPr lang="en-GB" sz="600">
                <a:latin typeface="Bree Serif"/>
                <a:ea typeface="Bree Serif"/>
                <a:cs typeface="Bree Serif"/>
                <a:sym typeface="Bree Serif"/>
              </a:rPr>
              <a:t>Our camera suffers from ~0.17s E2E (input) delay causes 2 suveer problems:</a:t>
            </a:r>
            <a:endParaRPr sz="600">
              <a:latin typeface="Bree Serif"/>
              <a:ea typeface="Bree Serif"/>
              <a:cs typeface="Bree Serif"/>
              <a:sym typeface="Bree Serif"/>
            </a:endParaRPr>
          </a:p>
          <a:p>
            <a:pPr indent="-133350" lvl="0" marL="269999" rtl="0" algn="just">
              <a:lnSpc>
                <a:spcPct val="150000"/>
              </a:lnSpc>
              <a:spcBef>
                <a:spcPts val="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Target position is based on target offset and gimbal position. As only the offset is affected by the delay, the target position we calculate is false, and not even delayed as we expect.</a:t>
            </a:r>
            <a:endParaRPr sz="600">
              <a:solidFill>
                <a:schemeClr val="dk1"/>
              </a:solidFill>
              <a:latin typeface="Bree Serif"/>
              <a:ea typeface="Bree Serif"/>
              <a:cs typeface="Bree Serif"/>
              <a:sym typeface="Bree Serif"/>
            </a:endParaRPr>
          </a:p>
          <a:p>
            <a:pPr indent="0" lvl="0" marL="457200" rtl="0" algn="just">
              <a:lnSpc>
                <a:spcPct val="150000"/>
              </a:lnSpc>
              <a:spcBef>
                <a:spcPts val="0"/>
              </a:spcBef>
              <a:spcAft>
                <a:spcPts val="0"/>
              </a:spcAft>
              <a:buNone/>
            </a:pPr>
            <a:r>
              <a:t/>
            </a:r>
            <a:endParaRPr sz="600">
              <a:solidFill>
                <a:schemeClr val="dk1"/>
              </a:solidFill>
              <a:latin typeface="Bree Serif"/>
              <a:ea typeface="Bree Serif"/>
              <a:cs typeface="Bree Serif"/>
              <a:sym typeface="Bree Serif"/>
            </a:endParaRPr>
          </a:p>
          <a:p>
            <a:pPr indent="-133350" lvl="0" marL="269999" rtl="0" algn="just">
              <a:lnSpc>
                <a:spcPct val="150000"/>
              </a:lnSpc>
              <a:spcBef>
                <a:spcPts val="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Even if our target position is known, it is delayed and so the gimbal follows the target in delay</a:t>
            </a:r>
            <a:endParaRPr sz="600">
              <a:solidFill>
                <a:schemeClr val="dk1"/>
              </a:solidFill>
              <a:latin typeface="Bree Serif"/>
              <a:ea typeface="Bree Serif"/>
              <a:cs typeface="Bree Serif"/>
              <a:sym typeface="Bree Serif"/>
            </a:endParaRPr>
          </a:p>
          <a:p>
            <a:pPr indent="0" lvl="0" marL="0" rtl="0" algn="just">
              <a:lnSpc>
                <a:spcPct val="150000"/>
              </a:lnSpc>
              <a:spcBef>
                <a:spcPts val="0"/>
              </a:spcBef>
              <a:spcAft>
                <a:spcPts val="0"/>
              </a:spcAft>
              <a:buNone/>
            </a:pPr>
            <a:r>
              <a:t/>
            </a:r>
            <a:endParaRPr sz="600">
              <a:solidFill>
                <a:schemeClr val="dk1"/>
              </a:solidFill>
              <a:latin typeface="Bree Serif"/>
              <a:ea typeface="Bree Serif"/>
              <a:cs typeface="Bree Serif"/>
              <a:sym typeface="Bree Serif"/>
            </a:endParaRPr>
          </a:p>
          <a:p>
            <a:pPr indent="0" lvl="0" marL="0" rtl="0" algn="just">
              <a:lnSpc>
                <a:spcPct val="150000"/>
              </a:lnSpc>
              <a:spcBef>
                <a:spcPts val="0"/>
              </a:spcBef>
              <a:spcAft>
                <a:spcPts val="0"/>
              </a:spcAft>
              <a:buNone/>
            </a:pPr>
            <a:r>
              <a:rPr lang="en-GB" sz="600">
                <a:solidFill>
                  <a:schemeClr val="dk1"/>
                </a:solidFill>
                <a:latin typeface="Bree Serif"/>
                <a:ea typeface="Bree Serif"/>
                <a:cs typeface="Bree Serif"/>
                <a:sym typeface="Bree Serif"/>
              </a:rPr>
              <a:t>Improve performance using </a:t>
            </a:r>
            <a:r>
              <a:rPr b="1" lang="en-GB" sz="600">
                <a:solidFill>
                  <a:schemeClr val="dk1"/>
                </a:solidFill>
                <a:latin typeface="Bree Serif"/>
                <a:ea typeface="Bree Serif"/>
                <a:cs typeface="Bree Serif"/>
                <a:sym typeface="Bree Serif"/>
              </a:rPr>
              <a:t>Forward Prediction:</a:t>
            </a:r>
            <a:endParaRPr b="1" sz="600">
              <a:solidFill>
                <a:schemeClr val="dk1"/>
              </a:solidFill>
              <a:latin typeface="Bree Serif"/>
              <a:ea typeface="Bree Serif"/>
              <a:cs typeface="Bree Serif"/>
              <a:sym typeface="Bree Serif"/>
            </a:endParaRPr>
          </a:p>
          <a:p>
            <a:pPr indent="-133350" lvl="0" marL="269999" rtl="0" algn="just">
              <a:lnSpc>
                <a:spcPct val="150000"/>
              </a:lnSpc>
              <a:spcBef>
                <a:spcPts val="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We add an artificial delay on the gimbal position, so we get a correct target position (but still delayed)</a:t>
            </a:r>
            <a:endParaRPr sz="600">
              <a:solidFill>
                <a:schemeClr val="dk1"/>
              </a:solidFill>
              <a:latin typeface="Bree Serif"/>
              <a:ea typeface="Bree Serif"/>
              <a:cs typeface="Bree Serif"/>
              <a:sym typeface="Bree Serif"/>
            </a:endParaRPr>
          </a:p>
          <a:p>
            <a:pPr indent="0" lvl="0" marL="457200" rtl="0" algn="just">
              <a:lnSpc>
                <a:spcPct val="150000"/>
              </a:lnSpc>
              <a:spcBef>
                <a:spcPts val="0"/>
              </a:spcBef>
              <a:spcAft>
                <a:spcPts val="0"/>
              </a:spcAft>
              <a:buNone/>
            </a:pPr>
            <a:r>
              <a:t/>
            </a:r>
            <a:endParaRPr sz="600">
              <a:solidFill>
                <a:schemeClr val="dk1"/>
              </a:solidFill>
              <a:latin typeface="Bree Serif"/>
              <a:ea typeface="Bree Serif"/>
              <a:cs typeface="Bree Serif"/>
              <a:sym typeface="Bree Serif"/>
            </a:endParaRPr>
          </a:p>
          <a:p>
            <a:pPr indent="-133350" lvl="0" marL="269999" rtl="0" algn="just">
              <a:lnSpc>
                <a:spcPct val="150000"/>
              </a:lnSpc>
              <a:spcBef>
                <a:spcPts val="0"/>
              </a:spcBef>
              <a:spcAft>
                <a:spcPts val="0"/>
              </a:spcAft>
              <a:buClr>
                <a:schemeClr val="dk1"/>
              </a:buClr>
              <a:buSzPts val="600"/>
              <a:buFont typeface="Bree Serif"/>
              <a:buAutoNum type="arabicPeriod"/>
            </a:pPr>
            <a:r>
              <a:rPr lang="en-GB" sz="600">
                <a:solidFill>
                  <a:schemeClr val="dk1"/>
                </a:solidFill>
                <a:latin typeface="Bree Serif"/>
                <a:ea typeface="Bree Serif"/>
                <a:cs typeface="Bree Serif"/>
                <a:sym typeface="Bree Serif"/>
              </a:rPr>
              <a:t> We predict the position of the target based on its motion</a:t>
            </a:r>
            <a:endParaRPr b="1" sz="600">
              <a:solidFill>
                <a:schemeClr val="dk1"/>
              </a:solidFill>
              <a:latin typeface="Bree Serif"/>
              <a:ea typeface="Bree Serif"/>
              <a:cs typeface="Bree Serif"/>
              <a:sym typeface="Bree Serif"/>
            </a:endParaRPr>
          </a:p>
          <a:p>
            <a:pPr indent="0" lvl="0" marL="0" rtl="0" algn="just">
              <a:lnSpc>
                <a:spcPct val="150000"/>
              </a:lnSpc>
              <a:spcBef>
                <a:spcPts val="0"/>
              </a:spcBef>
              <a:spcAft>
                <a:spcPts val="0"/>
              </a:spcAft>
              <a:buNone/>
            </a:pPr>
            <a:r>
              <a:t/>
            </a:r>
            <a:endParaRPr sz="600">
              <a:latin typeface="Bree Serif"/>
              <a:ea typeface="Bree Serif"/>
              <a:cs typeface="Bree Serif"/>
              <a:sym typeface="Bree Serif"/>
            </a:endParaRPr>
          </a:p>
        </p:txBody>
      </p:sp>
      <p:pic>
        <p:nvPicPr>
          <p:cNvPr id="91" name="Google Shape;91;p13"/>
          <p:cNvPicPr preferRelativeResize="0"/>
          <p:nvPr/>
        </p:nvPicPr>
        <p:blipFill>
          <a:blip r:embed="rId18">
            <a:alphaModFix/>
          </a:blip>
          <a:stretch>
            <a:fillRect/>
          </a:stretch>
        </p:blipFill>
        <p:spPr>
          <a:xfrm>
            <a:off x="2826900" y="8489793"/>
            <a:ext cx="1800326" cy="701832"/>
          </a:xfrm>
          <a:prstGeom prst="rect">
            <a:avLst/>
          </a:prstGeom>
          <a:noFill/>
          <a:ln>
            <a:noFill/>
          </a:ln>
        </p:spPr>
      </p:pic>
      <p:sp>
        <p:nvSpPr>
          <p:cNvPr id="92" name="Google Shape;92;p13"/>
          <p:cNvSpPr txBox="1"/>
          <p:nvPr/>
        </p:nvSpPr>
        <p:spPr>
          <a:xfrm>
            <a:off x="634000" y="10061575"/>
            <a:ext cx="592200" cy="1230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lang="en-GB" sz="600">
                <a:latin typeface="Bree Serif"/>
                <a:ea typeface="Bree Serif"/>
                <a:cs typeface="Bree Serif"/>
                <a:sym typeface="Bree Serif"/>
              </a:rPr>
              <a:t>Video</a:t>
            </a:r>
            <a:endParaRPr sz="600">
              <a:latin typeface="Bree Serif"/>
              <a:ea typeface="Bree Serif"/>
              <a:cs typeface="Bree Serif"/>
              <a:sym typeface="Bree Serif"/>
            </a:endParaRPr>
          </a:p>
        </p:txBody>
      </p:sp>
      <p:pic>
        <p:nvPicPr>
          <p:cNvPr id="93" name="Google Shape;93;p13"/>
          <p:cNvPicPr preferRelativeResize="0"/>
          <p:nvPr/>
        </p:nvPicPr>
        <p:blipFill>
          <a:blip r:embed="rId19">
            <a:alphaModFix/>
          </a:blip>
          <a:stretch>
            <a:fillRect/>
          </a:stretch>
        </p:blipFill>
        <p:spPr>
          <a:xfrm>
            <a:off x="679700" y="9560775"/>
            <a:ext cx="500800" cy="500800"/>
          </a:xfrm>
          <a:prstGeom prst="rect">
            <a:avLst/>
          </a:prstGeom>
          <a:noFill/>
          <a:ln>
            <a:noFill/>
          </a:ln>
        </p:spPr>
      </p:pic>
      <p:pic>
        <p:nvPicPr>
          <p:cNvPr id="94" name="Google Shape;94;p13"/>
          <p:cNvPicPr preferRelativeResize="0"/>
          <p:nvPr/>
        </p:nvPicPr>
        <p:blipFill>
          <a:blip r:embed="rId20">
            <a:alphaModFix/>
          </a:blip>
          <a:stretch>
            <a:fillRect/>
          </a:stretch>
        </p:blipFill>
        <p:spPr>
          <a:xfrm>
            <a:off x="5279447" y="298800"/>
            <a:ext cx="2280553" cy="500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